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65" r:id="rId2"/>
    <p:sldId id="262" r:id="rId3"/>
    <p:sldId id="266" r:id="rId4"/>
    <p:sldId id="263" r:id="rId5"/>
    <p:sldId id="267" r:id="rId6"/>
    <p:sldId id="268" r:id="rId7"/>
    <p:sldId id="269" r:id="rId8"/>
    <p:sldId id="264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5DA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13" autoAdjust="0"/>
    <p:restoredTop sz="94660"/>
  </p:normalViewPr>
  <p:slideViewPr>
    <p:cSldViewPr>
      <p:cViewPr varScale="1">
        <p:scale>
          <a:sx n="68" d="100"/>
          <a:sy n="68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874" y="-108"/>
      </p:cViewPr>
      <p:guideLst>
        <p:guide orient="horz" pos="2880"/>
        <p:guide pos="2160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31D62EF5-DE24-4296-B912-29A998BCC3FB}" type="datetimeFigureOut">
              <a:rPr lang="ru-RU"/>
              <a:pPr>
                <a:defRPr/>
              </a:pPr>
              <a:t>18.03.2026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26C4FBBF-F05A-48B7-A7D9-5CF90B8E86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556932"/>
            <a:ext cx="7632000" cy="1260000"/>
          </a:xfrm>
        </p:spPr>
        <p:txBody>
          <a:bodyPr/>
          <a:lstStyle>
            <a:lvl1pPr>
              <a:defRPr sz="4800" b="1">
                <a:solidFill>
                  <a:srgbClr val="005DA2"/>
                </a:solidFill>
                <a:effectLst/>
                <a:latin typeface="+mj-lt"/>
                <a:ea typeface="Arial Unicode MS" pitchFamily="34" charset="-128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67220" y="3528591"/>
            <a:ext cx="6400800" cy="12600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5DA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4476" y="296652"/>
            <a:ext cx="7632000" cy="900113"/>
          </a:xfrm>
        </p:spPr>
        <p:txBody>
          <a:bodyPr/>
          <a:lstStyle>
            <a:lvl1pPr>
              <a:defRPr>
                <a:solidFill>
                  <a:srgbClr val="005DA2"/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23831" y="1593342"/>
            <a:ext cx="7632000" cy="4248000"/>
          </a:xfrm>
        </p:spPr>
        <p:txBody>
          <a:bodyPr/>
          <a:lstStyle>
            <a:lvl1pPr>
              <a:defRPr>
                <a:solidFill>
                  <a:srgbClr val="005DA2"/>
                </a:solidFill>
                <a:latin typeface="+mj-lt"/>
              </a:defRPr>
            </a:lvl1pPr>
            <a:lvl2pPr>
              <a:defRPr>
                <a:solidFill>
                  <a:srgbClr val="005DA2"/>
                </a:solidFill>
                <a:latin typeface="+mj-lt"/>
              </a:defRPr>
            </a:lvl2pPr>
            <a:lvl3pPr>
              <a:defRPr>
                <a:solidFill>
                  <a:srgbClr val="005DA2"/>
                </a:solidFill>
                <a:latin typeface="+mj-lt"/>
              </a:defRPr>
            </a:lvl3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4476" y="296652"/>
            <a:ext cx="7632000" cy="900113"/>
          </a:xfrm>
        </p:spPr>
        <p:txBody>
          <a:bodyPr/>
          <a:lstStyle>
            <a:lvl1pPr>
              <a:defRPr>
                <a:solidFill>
                  <a:srgbClr val="005DA2"/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1224476" y="1593342"/>
            <a:ext cx="7632000" cy="4248000"/>
          </a:xfrm>
        </p:spPr>
        <p:txBody>
          <a:bodyPr/>
          <a:lstStyle>
            <a:lvl1pPr marL="108000" indent="0">
              <a:buNone/>
              <a:defRPr>
                <a:solidFill>
                  <a:srgbClr val="005DA2"/>
                </a:solidFill>
                <a:latin typeface="+mj-lt"/>
              </a:defRPr>
            </a:lvl1pPr>
            <a:lvl2pPr marL="108000" indent="0">
              <a:buNone/>
              <a:defRPr/>
            </a:lvl2pPr>
            <a:lvl3pPr marL="108000" indent="0">
              <a:buNone/>
              <a:defRPr/>
            </a:lvl3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4476" y="296652"/>
            <a:ext cx="7632000" cy="900113"/>
          </a:xfrm>
        </p:spPr>
        <p:txBody>
          <a:bodyPr/>
          <a:lstStyle>
            <a:lvl1pPr>
              <a:defRPr>
                <a:solidFill>
                  <a:srgbClr val="005DA2"/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1224476" y="1593342"/>
            <a:ext cx="7632000" cy="4248000"/>
          </a:xfrm>
        </p:spPr>
        <p:txBody>
          <a:bodyPr/>
          <a:lstStyle>
            <a:lvl1pPr marL="342000" indent="-342000">
              <a:buSzPct val="60000"/>
              <a:buFont typeface="Wingdings 2" pitchFamily="18" charset="2"/>
              <a:buChar char="Þ"/>
              <a:defRPr>
                <a:solidFill>
                  <a:srgbClr val="005DA2"/>
                </a:solidFill>
                <a:latin typeface="+mj-lt"/>
              </a:defRPr>
            </a:lvl1pPr>
            <a:lvl2pPr marL="741600" indent="-284400">
              <a:buFont typeface="Arial" pitchFamily="34" charset="0"/>
              <a:buChar char="•"/>
              <a:defRPr>
                <a:solidFill>
                  <a:srgbClr val="005DA2"/>
                </a:solidFill>
                <a:latin typeface="+mj-lt"/>
              </a:defRPr>
            </a:lvl2pPr>
            <a:lvl3pPr marL="1144800" indent="-230400">
              <a:buFont typeface="Courier New" pitchFamily="49" charset="0"/>
              <a:buChar char="o"/>
              <a:defRPr>
                <a:solidFill>
                  <a:srgbClr val="005DA2"/>
                </a:solidFill>
                <a:latin typeface="+mj-lt"/>
              </a:defRPr>
            </a:lvl3pPr>
            <a:lvl4pPr>
              <a:defRPr>
                <a:solidFill>
                  <a:srgbClr val="005DA2"/>
                </a:solidFill>
              </a:defRPr>
            </a:lvl4pPr>
            <a:lvl5pPr>
              <a:defRPr>
                <a:solidFill>
                  <a:srgbClr val="005DA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4476" y="296652"/>
            <a:ext cx="7632000" cy="900113"/>
          </a:xfrm>
        </p:spPr>
        <p:txBody>
          <a:bodyPr/>
          <a:lstStyle>
            <a:lvl1pPr>
              <a:defRPr>
                <a:solidFill>
                  <a:srgbClr val="005DA2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23628" y="1592796"/>
            <a:ext cx="3600000" cy="4248000"/>
          </a:xfrm>
        </p:spPr>
        <p:txBody>
          <a:bodyPr/>
          <a:lstStyle>
            <a:lvl1pPr>
              <a:defRPr sz="3200">
                <a:solidFill>
                  <a:srgbClr val="005DA2"/>
                </a:solidFill>
                <a:latin typeface="+mj-lt"/>
              </a:defRPr>
            </a:lvl1pPr>
            <a:lvl2pPr>
              <a:defRPr sz="2800">
                <a:solidFill>
                  <a:srgbClr val="005DA2"/>
                </a:solidFill>
                <a:latin typeface="+mj-lt"/>
              </a:defRPr>
            </a:lvl2pPr>
            <a:lvl3pPr>
              <a:defRPr sz="2400">
                <a:solidFill>
                  <a:srgbClr val="005DA2"/>
                </a:solidFill>
                <a:latin typeface="+mj-lt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56476" y="1592796"/>
            <a:ext cx="3600000" cy="4248000"/>
          </a:xfrm>
        </p:spPr>
        <p:txBody>
          <a:bodyPr/>
          <a:lstStyle>
            <a:lvl1pPr>
              <a:defRPr sz="3200">
                <a:solidFill>
                  <a:srgbClr val="005DA2"/>
                </a:solidFill>
                <a:latin typeface="+mj-lt"/>
              </a:defRPr>
            </a:lvl1pPr>
            <a:lvl2pPr>
              <a:defRPr sz="2800">
                <a:solidFill>
                  <a:srgbClr val="005DA2"/>
                </a:solidFill>
                <a:latin typeface="+mj-lt"/>
              </a:defRPr>
            </a:lvl2pPr>
            <a:lvl3pPr>
              <a:defRPr sz="2400">
                <a:solidFill>
                  <a:srgbClr val="005DA2"/>
                </a:solidFill>
                <a:latin typeface="+mj-lt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8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1223963" y="296863"/>
            <a:ext cx="76327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1223963" y="1631950"/>
            <a:ext cx="7632700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rgbClr val="005DA2"/>
          </a:solidFill>
          <a:latin typeface="+mj-lt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5DA2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5DA2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5DA2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5DA2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60000"/>
        <a:buFont typeface="Wingdings 2" pitchFamily="18" charset="2"/>
        <a:buChar char="Þ"/>
        <a:defRPr sz="3200" kern="1200">
          <a:solidFill>
            <a:srgbClr val="005DA2"/>
          </a:solidFill>
          <a:latin typeface="+mj-lt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rgbClr val="005DA2"/>
          </a:solidFill>
          <a:latin typeface="+mj-lt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50000"/>
        <a:buFont typeface="Courier New" pitchFamily="49" charset="0"/>
        <a:buChar char="o"/>
        <a:defRPr sz="2400" kern="1200">
          <a:solidFill>
            <a:srgbClr val="005DA2"/>
          </a:solidFill>
          <a:latin typeface="+mj-lt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17375E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17375E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1223963" y="704486"/>
            <a:ext cx="7632700" cy="900112"/>
          </a:xfrm>
        </p:spPr>
        <p:txBody>
          <a:bodyPr/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Государственное дошкольное образовательное учреждение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Детский сад №11 Пушкинского района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г. Санкт-Петербург</a:t>
            </a:r>
            <a:r>
              <a:rPr lang="ru-RU" sz="1100" dirty="0" smtClean="0"/>
              <a:t/>
            </a:r>
            <a:br>
              <a:rPr lang="ru-RU" sz="1100" dirty="0" smtClean="0"/>
            </a:br>
            <a:endParaRPr lang="ru-RU" sz="1100" dirty="0" smtClean="0">
              <a:cs typeface="Arial" charset="0"/>
            </a:endParaRPr>
          </a:p>
        </p:txBody>
      </p:sp>
      <p:sp>
        <p:nvSpPr>
          <p:cNvPr id="2051" name="Текст 2"/>
          <p:cNvSpPr>
            <a:spLocks noGrp="1"/>
          </p:cNvSpPr>
          <p:nvPr>
            <p:ph type="body" sz="quarter" idx="10"/>
          </p:nvPr>
        </p:nvSpPr>
        <p:spPr>
          <a:xfrm>
            <a:off x="1223963" y="1593850"/>
            <a:ext cx="7632700" cy="4248150"/>
          </a:xfrm>
        </p:spPr>
        <p:txBody>
          <a:bodyPr/>
          <a:lstStyle/>
          <a:p>
            <a:pPr marL="107950"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</a:t>
            </a:r>
          </a:p>
          <a:p>
            <a:pPr marL="107950"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«Снежный городок </a:t>
            </a:r>
            <a:r>
              <a:rPr lang="ru-RU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Эколят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xmlns="" val="91688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Текст 4"/>
          <p:cNvSpPr>
            <a:spLocks noGrp="1"/>
          </p:cNvSpPr>
          <p:nvPr>
            <p:ph type="body" sz="quarter" idx="10"/>
          </p:nvPr>
        </p:nvSpPr>
        <p:spPr>
          <a:xfrm>
            <a:off x="1115616" y="332656"/>
            <a:ext cx="7632700" cy="4248150"/>
          </a:xfrm>
        </p:spPr>
        <p:txBody>
          <a:bodyPr/>
          <a:lstStyle/>
          <a:p>
            <a:pPr marL="107950" indent="287338"/>
            <a:r>
              <a:rPr lang="ru-RU" sz="16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Государственное бюджетное дошкольное образовательное учреждение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детский сад № </a:t>
            </a:r>
            <a:r>
              <a:rPr lang="ru-RU" sz="1600" b="1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 Пушкинского </a:t>
            </a:r>
            <a:r>
              <a:rPr lang="ru-RU" sz="16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района </a:t>
            </a:r>
            <a:r>
              <a:rPr lang="ru-RU" sz="1600" b="1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Санкт-Петербурга</a:t>
            </a:r>
          </a:p>
          <a:p>
            <a:pPr marL="107950" indent="0">
              <a:buNone/>
            </a:pPr>
            <a:endParaRPr lang="ru-RU" sz="1600" b="1" kern="1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950" indent="287338"/>
            <a:r>
              <a:rPr lang="ru-RU" sz="1600" b="1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Адрес: </a:t>
            </a:r>
            <a:r>
              <a:rPr lang="ru-RU" sz="1600" b="1" kern="100" spc="-5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196627, Санкт-Петербург, поселок </a:t>
            </a:r>
            <a:r>
              <a:rPr lang="ru-RU" sz="1600" b="1" kern="100" spc="-5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Шушары</a:t>
            </a:r>
            <a:r>
              <a:rPr lang="ru-RU" sz="1600" b="1" kern="100" spc="-5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территория </a:t>
            </a:r>
            <a:r>
              <a:rPr lang="ru-RU" sz="1600" b="1" kern="100" spc="-5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Ленсоветовский</a:t>
            </a:r>
            <a:r>
              <a:rPr lang="ru-RU" sz="1600" b="1" kern="100" spc="-5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д. 35, строение 1. </a:t>
            </a:r>
            <a:r>
              <a:rPr lang="ru-RU" sz="16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телефон/факс (812) 645-30-41(40</a:t>
            </a:r>
            <a:r>
              <a:rPr lang="ru-RU" sz="1600" b="1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107950" indent="0">
              <a:buNone/>
            </a:pPr>
            <a:endParaRPr lang="ru-RU" sz="1600" b="1" kern="1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950" indent="287338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Снежный городок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Эколят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располагается на прогулочных площадках детского сада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07950" indent="0">
              <a:buNone/>
            </a:pP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7950" indent="287338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Участники:</a:t>
            </a:r>
          </a:p>
          <a:p>
            <a:pPr marL="39370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Вострова Марина Михайловна -воспитатель</a:t>
            </a:r>
          </a:p>
          <a:p>
            <a:pPr marL="393700" lvl="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Соловьёва Екатерина Олеговна-воспитатель</a:t>
            </a:r>
          </a:p>
          <a:p>
            <a:pPr marL="393700" lvl="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Устименко Виктория Викторовна-воспитатель</a:t>
            </a:r>
          </a:p>
          <a:p>
            <a:pPr marL="393700" lvl="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Тимофеева Марина Сергеевна-воспитатель</a:t>
            </a:r>
          </a:p>
          <a:p>
            <a:pPr marL="393700" lvl="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Медведева Дина Геннадьевна-воспитатель</a:t>
            </a:r>
          </a:p>
          <a:p>
            <a:pPr marL="393700" lvl="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Иванова Мария Петровна-воспитатель</a:t>
            </a:r>
          </a:p>
          <a:p>
            <a:pPr marL="393700" lvl="0" indent="-285750">
              <a:buFont typeface="Arial" panose="020B0604020202020204" pitchFamily="34" charset="0"/>
              <a:buChar char="•"/>
            </a:pP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Каперина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Ирина Петровна-воспитатель</a:t>
            </a:r>
          </a:p>
          <a:p>
            <a:pPr marL="393700" lvl="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Козлова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Николаевна-воспитатель</a:t>
            </a:r>
          </a:p>
          <a:p>
            <a:pPr marL="393700" lvl="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Галкина Елена Александровна-воспитатель</a:t>
            </a:r>
            <a:r>
              <a:rPr lang="ru-RU" sz="11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1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1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1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dirty="0" smtClean="0">
              <a:solidFill>
                <a:srgbClr val="0070C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1223628" y="728700"/>
            <a:ext cx="7632000" cy="4248000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«Как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экологично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пережить зиму?» – спросите вы. 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этот вопрос есть у наших друзей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Эколят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которые благополучно поселились в нашем детском саду.</a:t>
            </a:r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0905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3"/>
          <p:cNvSpPr>
            <a:spLocks noGrp="1"/>
          </p:cNvSpPr>
          <p:nvPr>
            <p:ph type="title"/>
          </p:nvPr>
        </p:nvSpPr>
        <p:spPr>
          <a:xfrm>
            <a:off x="1223628" y="836712"/>
            <a:ext cx="7632000" cy="900113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Умница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напоминает детям о том, что 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холодное время года птицы теряют доступ к пище – земля покрывается снегом, а насекомые прячутся – и тратят много энергии на её поиски. Если в течение дня птица не находит себе пищу, она может погибнуть. Птиц могут спасти кормушки.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удовольствием вместе с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Умницей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кормят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птиц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87724" y="1952836"/>
            <a:ext cx="5668136" cy="4248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4476" y="584684"/>
            <a:ext cx="7632000" cy="828092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Большой проблемой зимой для молодых деревьев является сильный мороз и обильный снег. Веточки молодых деревьев очень хрупкие! 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этом напоминает детям заботливая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Ёлочка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07419" y="1593850"/>
            <a:ext cx="5664200" cy="4248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92804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1732" y="476672"/>
            <a:ext cx="7632000" cy="900113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здорово погулять на свежем воздухе, особенно в лесу. Но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Тихоня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напоминает о соблюдении тишины. Не стоит слишком громко кричать, чтобы не разбудить и не напугать лесных жителей.</a:t>
            </a:r>
            <a:r>
              <a:rPr lang="ru-RU" sz="1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43128" y="1593850"/>
            <a:ext cx="5592781" cy="4248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64661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7632000" cy="900113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Шалун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очень любит поиграть, пошалить и побегать, но он никогда не мусорит и детям предлагает убирать за собой если насорили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лучше всего мусор сортировать!</a:t>
            </a:r>
            <a:r>
              <a:rPr lang="ru-RU" sz="1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3963" y="1955376"/>
            <a:ext cx="7631112" cy="3525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44127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Текст 4"/>
          <p:cNvSpPr>
            <a:spLocks noGrp="1"/>
          </p:cNvSpPr>
          <p:nvPr>
            <p:ph type="body" sz="quarter" idx="10"/>
          </p:nvPr>
        </p:nvSpPr>
        <p:spPr>
          <a:xfrm>
            <a:off x="1223963" y="1593850"/>
            <a:ext cx="7632700" cy="4248150"/>
          </a:xfrm>
        </p:spPr>
        <p:txBody>
          <a:bodyPr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Наши любимые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Эколята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ежедневно напоминают нам, что в любое время года необходимо с большим вниманием и заботой относиться к природе! 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950"/>
            <a:endParaRPr lang="ru-RU" dirty="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192</Words>
  <Application>Microsoft Office PowerPoint</Application>
  <PresentationFormat>Экран (4:3)</PresentationFormat>
  <Paragraphs>26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Государственное дошкольное образовательное учреждение Детский сад №11 Пушкинского района г. Санкт-Петербург </vt:lpstr>
      <vt:lpstr>Слайд 2</vt:lpstr>
      <vt:lpstr>Слайд 3</vt:lpstr>
      <vt:lpstr>Умница напоминает детям о том, что в холодное время года птицы теряют доступ к пище – земля покрывается снегом, а насекомые прячутся – и тратят много энергии на её поиски. Если в течение дня птица не находит себе пищу, она может погибнуть. Птиц могут спасти кормушки.  Дети с удовольствием вместе с Умницей кормят птиц. </vt:lpstr>
      <vt:lpstr>Большой проблемой зимой для молодых деревьев является сильный мороз и обильный снег. Веточки молодых деревьев очень хрупкие!   Об этом напоминает детям заботливая Ёлочка.  </vt:lpstr>
      <vt:lpstr>Как здорово погулять на свежем воздухе, особенно в лесу. Но Тихоня напоминает о соблюдении тишины. Не стоит слишком громко кричать, чтобы не разбудить и не напугать лесных жителей. </vt:lpstr>
      <vt:lpstr>Шалун очень любит поиграть, пошалить и побегать, но он никогда не мусорит и детям предлагает убирать за собой если насорили.  А лучше всего мусор сортировать! </vt:lpstr>
      <vt:lpstr>Слайд 8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User</cp:lastModifiedBy>
  <cp:revision>19</cp:revision>
  <dcterms:created xsi:type="dcterms:W3CDTF">2011-07-06T07:21:00Z</dcterms:created>
  <dcterms:modified xsi:type="dcterms:W3CDTF">2026-03-18T20:50:29Z</dcterms:modified>
</cp:coreProperties>
</file>